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</p:sldIdLst>
  <p:sldSz cx="18288000" cy="10287000"/>
  <p:notesSz cx="6858000" cy="9144000"/>
  <p:embeddedFontLst>
    <p:embeddedFont>
      <p:font typeface="Alegreya" panose="020B0604020202020204" charset="0"/>
      <p:regular r:id="rId18"/>
    </p:embeddedFont>
    <p:embeddedFont>
      <p:font typeface="Alegreya Bold" panose="020B0604020202020204" charset="0"/>
      <p:regular r:id="rId19"/>
    </p:embeddedFont>
    <p:embeddedFont>
      <p:font typeface="Open Sans" panose="020B0606030504020204" pitchFamily="34" charset="0"/>
      <p:regular r:id="rId20"/>
      <p:bold r:id="rId21"/>
    </p:embeddedFont>
    <p:embeddedFont>
      <p:font typeface="Open Sans Bold" panose="020B0806030504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21669" y="573947"/>
            <a:ext cx="14444662" cy="2212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99"/>
              </a:lnSpc>
            </a:pPr>
            <a:r>
              <a:rPr lang="en-US" sz="12999" b="1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Znáte hobbyhorsing?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846192" y="3806629"/>
            <a:ext cx="14595617" cy="2161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7"/>
              </a:lnSpc>
            </a:pPr>
            <a:r>
              <a:rPr lang="en-US" sz="620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Rádi bychom Vám ho představili a řekli, proč je tak super!</a:t>
            </a:r>
          </a:p>
        </p:txBody>
      </p:sp>
      <p:sp>
        <p:nvSpPr>
          <p:cNvPr id="4" name="Freeform 4"/>
          <p:cNvSpPr/>
          <p:nvPr/>
        </p:nvSpPr>
        <p:spPr>
          <a:xfrm>
            <a:off x="5177516" y="7152400"/>
            <a:ext cx="7932968" cy="2474144"/>
          </a:xfrm>
          <a:custGeom>
            <a:avLst/>
            <a:gdLst/>
            <a:ahLst/>
            <a:cxnLst/>
            <a:rect l="l" t="t" r="r" b="b"/>
            <a:pathLst>
              <a:path w="7932968" h="2474144">
                <a:moveTo>
                  <a:pt x="0" y="0"/>
                </a:moveTo>
                <a:lnTo>
                  <a:pt x="7932968" y="0"/>
                </a:lnTo>
                <a:lnTo>
                  <a:pt x="7932968" y="2474144"/>
                </a:lnTo>
                <a:lnTo>
                  <a:pt x="0" y="24741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53779" y="1638300"/>
            <a:ext cx="16380441" cy="6472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7000" b="1" dirty="0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V </a:t>
            </a:r>
            <a:r>
              <a:rPr lang="en-US" sz="7000" b="1" dirty="0" err="1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rámci</a:t>
            </a:r>
            <a:r>
              <a:rPr lang="en-US" sz="7000" b="1" dirty="0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 </a:t>
            </a:r>
            <a:r>
              <a:rPr lang="en-US" sz="7000" b="1" dirty="0" err="1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hobbyhorsingu</a:t>
            </a:r>
            <a:r>
              <a:rPr lang="en-US" sz="7000" b="1" dirty="0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 je </a:t>
            </a:r>
            <a:r>
              <a:rPr lang="en-US" sz="7000" b="1" dirty="0" err="1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možné</a:t>
            </a:r>
            <a:r>
              <a:rPr lang="en-US" sz="7000" b="1" dirty="0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 se </a:t>
            </a:r>
            <a:r>
              <a:rPr lang="en-US" sz="7000" b="1" dirty="0" err="1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věnovat</a:t>
            </a:r>
            <a:r>
              <a:rPr lang="en-US" sz="7000" b="1" dirty="0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 </a:t>
            </a:r>
            <a:r>
              <a:rPr lang="en-US" sz="7000" b="1" dirty="0" err="1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i</a:t>
            </a:r>
            <a:r>
              <a:rPr lang="en-US" sz="7000" b="1" dirty="0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 </a:t>
            </a:r>
            <a:r>
              <a:rPr lang="en-US" sz="7000" b="1" dirty="0" err="1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mnoha</a:t>
            </a:r>
            <a:r>
              <a:rPr lang="en-US" sz="7000" b="1" dirty="0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 </a:t>
            </a:r>
            <a:r>
              <a:rPr lang="en-US" sz="7000" b="1" dirty="0" err="1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dalším</a:t>
            </a:r>
            <a:r>
              <a:rPr lang="en-US" sz="7000" b="1" dirty="0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 </a:t>
            </a:r>
            <a:r>
              <a:rPr lang="en-US" sz="7000" b="1" dirty="0" err="1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disciplínám</a:t>
            </a:r>
            <a:r>
              <a:rPr lang="en-US" sz="7000" b="1" dirty="0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, </a:t>
            </a:r>
            <a:r>
              <a:rPr lang="en-US" sz="7000" b="1" dirty="0" err="1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kde</a:t>
            </a:r>
            <a:r>
              <a:rPr lang="en-US" sz="7000" b="1" dirty="0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 </a:t>
            </a:r>
            <a:r>
              <a:rPr lang="en-US" sz="7000" b="1" dirty="0" err="1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holky</a:t>
            </a:r>
            <a:r>
              <a:rPr lang="en-US" sz="7000" b="1" dirty="0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 </a:t>
            </a:r>
            <a:r>
              <a:rPr lang="en-US" sz="7000" b="1" dirty="0" err="1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dokáží</a:t>
            </a:r>
            <a:r>
              <a:rPr lang="en-US" sz="7000" b="1" dirty="0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 </a:t>
            </a:r>
            <a:r>
              <a:rPr lang="en-US" sz="7000" b="1" dirty="0" err="1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podávat</a:t>
            </a:r>
            <a:r>
              <a:rPr lang="en-US" sz="7000" b="1" dirty="0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 </a:t>
            </a:r>
            <a:r>
              <a:rPr lang="en-US" sz="7000" b="1" dirty="0" err="1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opravdu</a:t>
            </a:r>
            <a:r>
              <a:rPr lang="en-US" sz="7000" b="1" dirty="0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 </a:t>
            </a:r>
            <a:r>
              <a:rPr lang="en-US" sz="7000" b="1" dirty="0" err="1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obdivuhodné</a:t>
            </a:r>
            <a:r>
              <a:rPr lang="en-US" sz="7000" b="1" dirty="0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 </a:t>
            </a:r>
            <a:r>
              <a:rPr lang="en-US" sz="7000" b="1" dirty="0" err="1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výkony</a:t>
            </a:r>
            <a:r>
              <a:rPr lang="en-US" sz="7000" b="1" dirty="0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, ale </a:t>
            </a:r>
            <a:r>
              <a:rPr lang="en-US" sz="7000" b="1" dirty="0" err="1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víte</a:t>
            </a:r>
            <a:r>
              <a:rPr lang="en-US" sz="7000" b="1" dirty="0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, co je </a:t>
            </a:r>
            <a:r>
              <a:rPr lang="en-US" sz="7000" b="1" dirty="0" err="1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na</a:t>
            </a:r>
            <a:r>
              <a:rPr lang="en-US" sz="7000" b="1" dirty="0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 </a:t>
            </a:r>
            <a:r>
              <a:rPr lang="en-US" sz="7000" b="1" dirty="0" err="1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něm</a:t>
            </a:r>
            <a:r>
              <a:rPr lang="en-US" sz="7000" b="1" dirty="0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 </a:t>
            </a:r>
            <a:r>
              <a:rPr lang="en-US" sz="7000" b="1" dirty="0" err="1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nejlepší</a:t>
            </a:r>
            <a:r>
              <a:rPr lang="en-US" sz="7000" b="1" dirty="0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581" y="2647950"/>
            <a:ext cx="17710321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spojuje</a:t>
            </a:r>
            <a:r>
              <a:rPr lang="en-US" sz="35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tiché</a:t>
            </a:r>
            <a:r>
              <a:rPr lang="en-US" sz="35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typy</a:t>
            </a:r>
            <a:r>
              <a:rPr lang="en-US" sz="35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děvčat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která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mají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mnohdy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problém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se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začlenit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kolektivu</a:t>
            </a:r>
            <a:endParaRPr lang="en-US" sz="35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671264" y="159703"/>
            <a:ext cx="12508318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Co </a:t>
            </a:r>
            <a:r>
              <a:rPr lang="en-US" sz="9200" b="1" dirty="0" err="1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dokáže</a:t>
            </a:r>
            <a:r>
              <a:rPr lang="en-US" sz="9200" b="1" dirty="0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 </a:t>
            </a:r>
            <a:r>
              <a:rPr lang="en-US" sz="9200" b="1" dirty="0" err="1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hobbyhorsing</a:t>
            </a:r>
            <a:r>
              <a:rPr lang="en-US" sz="9200" b="1" dirty="0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4413" y="3705225"/>
            <a:ext cx="16989196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zvedá</a:t>
            </a:r>
            <a:r>
              <a:rPr lang="en-US" sz="35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děti</a:t>
            </a:r>
            <a:r>
              <a:rPr lang="en-US" sz="35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od </a:t>
            </a:r>
            <a:r>
              <a:rPr lang="en-US" sz="35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mobilů</a:t>
            </a:r>
            <a:r>
              <a:rPr lang="en-US" sz="35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a </a:t>
            </a:r>
            <a:r>
              <a:rPr lang="en-US" sz="35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televizí</a:t>
            </a:r>
            <a:r>
              <a:rPr lang="en-US" sz="35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 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přivádí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je do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dětských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kolektivů</a:t>
            </a:r>
            <a:endParaRPr lang="en-US" sz="35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4581" y="4762500"/>
            <a:ext cx="17259300" cy="121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díky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sportovním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výkonům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úspěchům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mění</a:t>
            </a:r>
            <a:r>
              <a:rPr lang="en-US" sz="35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tiché</a:t>
            </a:r>
            <a:r>
              <a:rPr lang="en-US" sz="35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35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zakřiklé</a:t>
            </a:r>
            <a:r>
              <a:rPr lang="en-US" sz="35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holky</a:t>
            </a:r>
            <a:r>
              <a:rPr lang="en-US" sz="35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</a:t>
            </a:r>
            <a:r>
              <a:rPr lang="en-US" sz="35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seběvědomé</a:t>
            </a:r>
            <a:r>
              <a:rPr lang="en-US" sz="35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slečny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které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se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mnohdy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začnou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věnovat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aktivně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jiným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sportům</a:t>
            </a:r>
            <a:endParaRPr lang="en-US" sz="35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4581" y="6438900"/>
            <a:ext cx="17710321" cy="121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většina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holek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vyrábí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doplňky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k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hobíkům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sami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doma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což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je </a:t>
            </a:r>
            <a:r>
              <a:rPr lang="en-US" sz="35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učí</a:t>
            </a:r>
            <a:r>
              <a:rPr lang="en-US" sz="35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zručnosti</a:t>
            </a:r>
            <a:r>
              <a:rPr lang="en-US" sz="35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a </a:t>
            </a:r>
            <a:r>
              <a:rPr lang="en-US" sz="35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podporuje</a:t>
            </a:r>
            <a:r>
              <a:rPr lang="en-US" sz="35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jejich</a:t>
            </a:r>
            <a:r>
              <a:rPr lang="en-US" sz="35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fantazii</a:t>
            </a:r>
            <a:endParaRPr lang="en-US" sz="35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4581" y="8115300"/>
            <a:ext cx="16989196" cy="121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zlepšuje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jejich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fyzickou</a:t>
            </a:r>
            <a:r>
              <a:rPr lang="en-US" sz="35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zdatnost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díky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závodům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také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psychickou</a:t>
            </a:r>
            <a:r>
              <a:rPr lang="en-US" sz="35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odolnost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35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taktické</a:t>
            </a:r>
            <a:r>
              <a:rPr lang="en-US" sz="35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myšlení</a:t>
            </a:r>
            <a:endParaRPr lang="en-US" sz="35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95450" y="1907037"/>
            <a:ext cx="14897100" cy="64729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7000" b="1" dirty="0" err="1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Hlavně</a:t>
            </a:r>
            <a:r>
              <a:rPr lang="en-US" sz="7000" b="1" dirty="0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 je </a:t>
            </a:r>
            <a:r>
              <a:rPr lang="en-US" sz="7000" b="1" dirty="0" err="1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neuvěřitelně</a:t>
            </a:r>
            <a:r>
              <a:rPr lang="en-US" sz="7000" b="1" dirty="0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 </a:t>
            </a:r>
            <a:r>
              <a:rPr lang="en-US" sz="7000" b="1" dirty="0" err="1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moc</a:t>
            </a:r>
            <a:r>
              <a:rPr lang="en-US" sz="7000" b="1" dirty="0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 </a:t>
            </a:r>
            <a:r>
              <a:rPr lang="en-US" sz="7000" b="1" dirty="0" err="1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baví</a:t>
            </a:r>
            <a:r>
              <a:rPr lang="en-US" sz="7000" b="1" dirty="0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 a </a:t>
            </a:r>
            <a:r>
              <a:rPr lang="en-US" sz="7000" b="1" dirty="0" err="1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dokáže</a:t>
            </a:r>
            <a:r>
              <a:rPr lang="en-US" sz="7000" b="1" dirty="0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 je </a:t>
            </a:r>
            <a:r>
              <a:rPr lang="en-US" sz="7000" b="1" dirty="0" err="1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rozesmát</a:t>
            </a:r>
            <a:r>
              <a:rPr lang="en-US" sz="7000" b="1" dirty="0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! A to je za </a:t>
            </a:r>
            <a:r>
              <a:rPr lang="en-US" sz="7000" b="1" dirty="0" err="1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nás</a:t>
            </a:r>
            <a:r>
              <a:rPr lang="en-US" sz="7000" b="1" dirty="0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 to </a:t>
            </a:r>
            <a:r>
              <a:rPr lang="en-US" sz="7000" b="1" dirty="0" err="1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nejkrásnější</a:t>
            </a:r>
            <a:r>
              <a:rPr lang="en-US" sz="7000" b="1" dirty="0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. </a:t>
            </a:r>
            <a:r>
              <a:rPr lang="en-US" sz="7000" b="1" dirty="0" err="1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Protože</a:t>
            </a:r>
            <a:r>
              <a:rPr lang="en-US" sz="7000" b="1" dirty="0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 </a:t>
            </a:r>
            <a:r>
              <a:rPr lang="en-US" sz="7000" b="1" dirty="0" err="1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nic</a:t>
            </a:r>
            <a:r>
              <a:rPr lang="en-US" sz="7000" b="1" dirty="0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 </a:t>
            </a:r>
            <a:r>
              <a:rPr lang="en-US" sz="7000" b="1" dirty="0" err="1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lepšího</a:t>
            </a:r>
            <a:r>
              <a:rPr lang="en-US" sz="7000" b="1" dirty="0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 </a:t>
            </a:r>
            <a:r>
              <a:rPr lang="en-US" sz="7000" b="1" dirty="0" err="1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než</a:t>
            </a:r>
            <a:r>
              <a:rPr lang="en-US" sz="7000" b="1" dirty="0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 </a:t>
            </a:r>
            <a:r>
              <a:rPr lang="en-US" sz="7000" b="1" dirty="0" err="1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dětský</a:t>
            </a:r>
            <a:r>
              <a:rPr lang="en-US" sz="7000" b="1" dirty="0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 </a:t>
            </a:r>
            <a:r>
              <a:rPr lang="en-US" sz="7000" b="1" dirty="0" err="1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smích</a:t>
            </a:r>
            <a:r>
              <a:rPr lang="en-US" sz="7000" b="1" dirty="0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 </a:t>
            </a:r>
            <a:r>
              <a:rPr lang="en-US" sz="7000" b="1" dirty="0" err="1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není</a:t>
            </a:r>
            <a:r>
              <a:rPr lang="en-US" sz="7000" b="1" dirty="0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95942" y="591839"/>
            <a:ext cx="10933912" cy="49821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dirty="0" err="1">
                <a:solidFill>
                  <a:srgbClr val="00B1BA"/>
                </a:solidFill>
                <a:latin typeface="Alegreya"/>
                <a:ea typeface="Alegreya"/>
                <a:cs typeface="Alegreya"/>
                <a:sym typeface="Alegreya"/>
              </a:rPr>
              <a:t>Jsme</a:t>
            </a:r>
            <a:r>
              <a:rPr lang="en-US" sz="6999" dirty="0">
                <a:solidFill>
                  <a:srgbClr val="00B1BA"/>
                </a:solidFill>
                <a:latin typeface="Alegreya"/>
                <a:ea typeface="Alegreya"/>
                <a:cs typeface="Alegreya"/>
                <a:sym typeface="Alegreya"/>
              </a:rPr>
              <a:t> </a:t>
            </a:r>
            <a:r>
              <a:rPr lang="en-US" sz="6999" dirty="0" err="1">
                <a:solidFill>
                  <a:srgbClr val="00B1BA"/>
                </a:solidFill>
                <a:latin typeface="Alegreya"/>
                <a:ea typeface="Alegreya"/>
                <a:cs typeface="Alegreya"/>
                <a:sym typeface="Alegreya"/>
              </a:rPr>
              <a:t>pyšní</a:t>
            </a:r>
            <a:r>
              <a:rPr lang="en-US" sz="6999" dirty="0">
                <a:solidFill>
                  <a:srgbClr val="00B1BA"/>
                </a:solidFill>
                <a:latin typeface="Alegreya"/>
                <a:ea typeface="Alegreya"/>
                <a:cs typeface="Alegreya"/>
                <a:sym typeface="Alegreya"/>
              </a:rPr>
              <a:t> </a:t>
            </a:r>
            <a:r>
              <a:rPr lang="en-US" sz="6999" dirty="0" err="1">
                <a:solidFill>
                  <a:srgbClr val="00B1BA"/>
                </a:solidFill>
                <a:latin typeface="Alegreya"/>
                <a:ea typeface="Alegreya"/>
                <a:cs typeface="Alegreya"/>
                <a:sym typeface="Alegreya"/>
              </a:rPr>
              <a:t>na</a:t>
            </a:r>
            <a:r>
              <a:rPr lang="en-US" sz="6999" dirty="0">
                <a:solidFill>
                  <a:srgbClr val="00B1BA"/>
                </a:solidFill>
                <a:latin typeface="Alegreya"/>
                <a:ea typeface="Alegreya"/>
                <a:cs typeface="Alegreya"/>
                <a:sym typeface="Alegreya"/>
              </a:rPr>
              <a:t> to, </a:t>
            </a:r>
            <a:r>
              <a:rPr lang="en-US" sz="6999" dirty="0" err="1">
                <a:solidFill>
                  <a:srgbClr val="00B1BA"/>
                </a:solidFill>
                <a:latin typeface="Alegreya"/>
                <a:ea typeface="Alegreya"/>
                <a:cs typeface="Alegreya"/>
                <a:sym typeface="Alegreya"/>
              </a:rPr>
              <a:t>že</a:t>
            </a:r>
            <a:r>
              <a:rPr lang="en-US" sz="6999" dirty="0">
                <a:solidFill>
                  <a:srgbClr val="00B1BA"/>
                </a:solidFill>
                <a:latin typeface="Alegreya"/>
                <a:ea typeface="Alegreya"/>
                <a:cs typeface="Alegreya"/>
                <a:sym typeface="Alegreya"/>
              </a:rPr>
              <a:t> </a:t>
            </a:r>
            <a:r>
              <a:rPr lang="en-US" sz="6999" dirty="0" err="1">
                <a:solidFill>
                  <a:srgbClr val="00B1BA"/>
                </a:solidFill>
                <a:latin typeface="Alegreya"/>
                <a:ea typeface="Alegreya"/>
                <a:cs typeface="Alegreya"/>
                <a:sym typeface="Alegreya"/>
              </a:rPr>
              <a:t>každý</a:t>
            </a:r>
            <a:r>
              <a:rPr lang="en-US" sz="6999" dirty="0">
                <a:solidFill>
                  <a:srgbClr val="00B1BA"/>
                </a:solidFill>
                <a:latin typeface="Alegreya"/>
                <a:ea typeface="Alegreya"/>
                <a:cs typeface="Alegreya"/>
                <a:sym typeface="Alegreya"/>
              </a:rPr>
              <a:t> </a:t>
            </a:r>
            <a:r>
              <a:rPr lang="en-US" sz="6999" dirty="0" err="1">
                <a:solidFill>
                  <a:srgbClr val="00B1BA"/>
                </a:solidFill>
                <a:latin typeface="Alegreya"/>
                <a:ea typeface="Alegreya"/>
                <a:cs typeface="Alegreya"/>
                <a:sym typeface="Alegreya"/>
              </a:rPr>
              <a:t>týden</a:t>
            </a:r>
            <a:r>
              <a:rPr lang="en-US" sz="6999" dirty="0">
                <a:solidFill>
                  <a:srgbClr val="00B1BA"/>
                </a:solidFill>
                <a:latin typeface="Alegreya"/>
                <a:ea typeface="Alegreya"/>
                <a:cs typeface="Alegreya"/>
                <a:sym typeface="Alegreya"/>
              </a:rPr>
              <a:t> </a:t>
            </a:r>
            <a:r>
              <a:rPr lang="en-US" sz="6999" dirty="0" err="1">
                <a:solidFill>
                  <a:srgbClr val="00B1BA"/>
                </a:solidFill>
                <a:latin typeface="Alegreya"/>
                <a:ea typeface="Alegreya"/>
                <a:cs typeface="Alegreya"/>
                <a:sym typeface="Alegreya"/>
              </a:rPr>
              <a:t>vidíme</a:t>
            </a:r>
            <a:r>
              <a:rPr lang="en-US" sz="6999" dirty="0">
                <a:solidFill>
                  <a:srgbClr val="00B1BA"/>
                </a:solidFill>
                <a:latin typeface="Alegreya"/>
                <a:ea typeface="Alegreya"/>
                <a:cs typeface="Alegreya"/>
                <a:sym typeface="Alegreya"/>
              </a:rPr>
              <a:t> </a:t>
            </a:r>
            <a:r>
              <a:rPr lang="en-US" sz="6999" dirty="0" err="1">
                <a:solidFill>
                  <a:srgbClr val="00B1BA"/>
                </a:solidFill>
                <a:latin typeface="Alegreya"/>
                <a:ea typeface="Alegreya"/>
                <a:cs typeface="Alegreya"/>
                <a:sym typeface="Alegreya"/>
              </a:rPr>
              <a:t>na</a:t>
            </a:r>
            <a:r>
              <a:rPr lang="en-US" sz="6999" dirty="0">
                <a:solidFill>
                  <a:srgbClr val="00B1BA"/>
                </a:solidFill>
                <a:latin typeface="Alegreya"/>
                <a:ea typeface="Alegreya"/>
                <a:cs typeface="Alegreya"/>
                <a:sym typeface="Alegreya"/>
              </a:rPr>
              <a:t> </a:t>
            </a:r>
            <a:r>
              <a:rPr lang="en-US" sz="6999" dirty="0" err="1">
                <a:solidFill>
                  <a:srgbClr val="00B1BA"/>
                </a:solidFill>
                <a:latin typeface="Alegreya"/>
                <a:ea typeface="Alegreya"/>
                <a:cs typeface="Alegreya"/>
                <a:sym typeface="Alegreya"/>
              </a:rPr>
              <a:t>našich</a:t>
            </a:r>
            <a:r>
              <a:rPr lang="en-US" sz="6999" dirty="0">
                <a:solidFill>
                  <a:srgbClr val="00B1BA"/>
                </a:solidFill>
                <a:latin typeface="Alegreya"/>
                <a:ea typeface="Alegreya"/>
                <a:cs typeface="Alegreya"/>
                <a:sym typeface="Alegreya"/>
              </a:rPr>
              <a:t> </a:t>
            </a:r>
            <a:r>
              <a:rPr lang="en-US" sz="6999" dirty="0" err="1">
                <a:solidFill>
                  <a:srgbClr val="00B1BA"/>
                </a:solidFill>
                <a:latin typeface="Alegreya"/>
                <a:ea typeface="Alegreya"/>
                <a:cs typeface="Alegreya"/>
                <a:sym typeface="Alegreya"/>
              </a:rPr>
              <a:t>kroužcích</a:t>
            </a:r>
            <a:r>
              <a:rPr lang="en-US" sz="6999" dirty="0">
                <a:solidFill>
                  <a:srgbClr val="00B1BA"/>
                </a:solidFill>
                <a:latin typeface="Alegreya"/>
                <a:ea typeface="Alegreya"/>
                <a:cs typeface="Alegreya"/>
                <a:sym typeface="Alegreya"/>
              </a:rPr>
              <a:t> </a:t>
            </a:r>
            <a:r>
              <a:rPr lang="en-US" sz="6999" dirty="0" err="1">
                <a:solidFill>
                  <a:srgbClr val="00B1BA"/>
                </a:solidFill>
                <a:latin typeface="Alegreya"/>
                <a:ea typeface="Alegreya"/>
                <a:cs typeface="Alegreya"/>
                <a:sym typeface="Alegreya"/>
              </a:rPr>
              <a:t>kolem</a:t>
            </a:r>
            <a:r>
              <a:rPr lang="en-US" sz="6999" dirty="0">
                <a:solidFill>
                  <a:srgbClr val="00B1BA"/>
                </a:solidFill>
                <a:latin typeface="Alegreya"/>
                <a:ea typeface="Alegreya"/>
                <a:cs typeface="Alegreya"/>
                <a:sym typeface="Alegreya"/>
              </a:rPr>
              <a:t> 70ti </a:t>
            </a:r>
            <a:r>
              <a:rPr lang="en-US" sz="6999" dirty="0" err="1">
                <a:solidFill>
                  <a:srgbClr val="00B1BA"/>
                </a:solidFill>
                <a:latin typeface="Alegreya"/>
                <a:ea typeface="Alegreya"/>
                <a:cs typeface="Alegreya"/>
                <a:sym typeface="Alegreya"/>
              </a:rPr>
              <a:t>vysmátých</a:t>
            </a:r>
            <a:r>
              <a:rPr lang="en-US" sz="6999" dirty="0">
                <a:solidFill>
                  <a:srgbClr val="00B1BA"/>
                </a:solidFill>
                <a:latin typeface="Alegreya"/>
                <a:ea typeface="Alegreya"/>
                <a:cs typeface="Alegreya"/>
                <a:sym typeface="Alegreya"/>
              </a:rPr>
              <a:t> </a:t>
            </a:r>
            <a:r>
              <a:rPr lang="en-US" sz="6999" dirty="0" err="1">
                <a:solidFill>
                  <a:srgbClr val="00B1BA"/>
                </a:solidFill>
                <a:latin typeface="Alegreya"/>
                <a:ea typeface="Alegreya"/>
                <a:cs typeface="Alegreya"/>
                <a:sym typeface="Alegreya"/>
              </a:rPr>
              <a:t>holek</a:t>
            </a:r>
            <a:r>
              <a:rPr lang="en-US" sz="6999" dirty="0">
                <a:solidFill>
                  <a:srgbClr val="00B1BA"/>
                </a:solidFill>
                <a:latin typeface="Alegreya"/>
                <a:ea typeface="Alegreya"/>
                <a:cs typeface="Alegreya"/>
                <a:sym typeface="Alegreya"/>
              </a:rPr>
              <a:t>. 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144000" y="329786"/>
            <a:ext cx="8834930" cy="9717184"/>
            <a:chOff x="0" y="0"/>
            <a:chExt cx="5430520" cy="5972810"/>
          </a:xfrm>
        </p:grpSpPr>
        <p:sp>
          <p:nvSpPr>
            <p:cNvPr id="4" name="Freeform 4"/>
            <p:cNvSpPr/>
            <p:nvPr/>
          </p:nvSpPr>
          <p:spPr>
            <a:xfrm>
              <a:off x="-105410" y="-66040"/>
              <a:ext cx="5292090" cy="6009640"/>
            </a:xfrm>
            <a:custGeom>
              <a:avLst/>
              <a:gdLst/>
              <a:ahLst/>
              <a:cxnLst/>
              <a:rect l="l" t="t" r="r" b="b"/>
              <a:pathLst>
                <a:path w="5292090" h="6009640">
                  <a:moveTo>
                    <a:pt x="2914650" y="6009640"/>
                  </a:moveTo>
                  <a:cubicBezTo>
                    <a:pt x="2731770" y="5850890"/>
                    <a:pt x="4304030" y="3863340"/>
                    <a:pt x="4425950" y="3705860"/>
                  </a:cubicBezTo>
                  <a:cubicBezTo>
                    <a:pt x="4779010" y="3218180"/>
                    <a:pt x="5292090" y="2669540"/>
                    <a:pt x="5266690" y="2047240"/>
                  </a:cubicBezTo>
                  <a:cubicBezTo>
                    <a:pt x="5242560" y="1413510"/>
                    <a:pt x="4986020" y="645160"/>
                    <a:pt x="4425950" y="292100"/>
                  </a:cubicBezTo>
                  <a:cubicBezTo>
                    <a:pt x="3950970" y="0"/>
                    <a:pt x="3402330" y="218440"/>
                    <a:pt x="3023870" y="572770"/>
                  </a:cubicBezTo>
                  <a:cubicBezTo>
                    <a:pt x="2670810" y="914400"/>
                    <a:pt x="2523490" y="1328420"/>
                    <a:pt x="2451100" y="1804670"/>
                  </a:cubicBezTo>
                  <a:cubicBezTo>
                    <a:pt x="2414270" y="1987550"/>
                    <a:pt x="2487930" y="2231390"/>
                    <a:pt x="2438400" y="2401570"/>
                  </a:cubicBezTo>
                  <a:cubicBezTo>
                    <a:pt x="2438400" y="1974850"/>
                    <a:pt x="2255520" y="1535430"/>
                    <a:pt x="1841500" y="1365250"/>
                  </a:cubicBezTo>
                  <a:cubicBezTo>
                    <a:pt x="1158240" y="1073150"/>
                    <a:pt x="0" y="1487170"/>
                    <a:pt x="121920" y="2377440"/>
                  </a:cubicBezTo>
                  <a:cubicBezTo>
                    <a:pt x="243840" y="3255010"/>
                    <a:pt x="1341120" y="3596640"/>
                    <a:pt x="1950720" y="4047490"/>
                  </a:cubicBezTo>
                  <a:cubicBezTo>
                    <a:pt x="2414270" y="4376420"/>
                    <a:pt x="2780030" y="5401310"/>
                    <a:pt x="2889250" y="5949950"/>
                  </a:cubicBezTo>
                </a:path>
              </a:pathLst>
            </a:custGeom>
            <a:blipFill>
              <a:blip r:embed="rId2"/>
              <a:stretch>
                <a:fillRect t="-1003" b="-1003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Freeform 5"/>
            <p:cNvSpPr/>
            <p:nvPr/>
          </p:nvSpPr>
          <p:spPr>
            <a:xfrm>
              <a:off x="-76200" y="-67310"/>
              <a:ext cx="5586730" cy="6057900"/>
            </a:xfrm>
            <a:custGeom>
              <a:avLst/>
              <a:gdLst/>
              <a:ahLst/>
              <a:cxnLst/>
              <a:rect l="l" t="t" r="r" b="b"/>
              <a:pathLst>
                <a:path w="5586730" h="6057900">
                  <a:moveTo>
                    <a:pt x="2926080" y="5990590"/>
                  </a:moveTo>
                  <a:cubicBezTo>
                    <a:pt x="2896870" y="5961380"/>
                    <a:pt x="2947670" y="5863590"/>
                    <a:pt x="2959100" y="5836920"/>
                  </a:cubicBezTo>
                  <a:cubicBezTo>
                    <a:pt x="3004820" y="5732780"/>
                    <a:pt x="3063240" y="5634990"/>
                    <a:pt x="3122930" y="5538470"/>
                  </a:cubicBezTo>
                  <a:cubicBezTo>
                    <a:pt x="3289300" y="5267960"/>
                    <a:pt x="3474720" y="5007610"/>
                    <a:pt x="3661410" y="4751070"/>
                  </a:cubicBezTo>
                  <a:cubicBezTo>
                    <a:pt x="3973830" y="4321810"/>
                    <a:pt x="4376420" y="3947160"/>
                    <a:pt x="4697730" y="3524250"/>
                  </a:cubicBezTo>
                  <a:cubicBezTo>
                    <a:pt x="4993640" y="3135630"/>
                    <a:pt x="5317490" y="2959100"/>
                    <a:pt x="5477510" y="2170430"/>
                  </a:cubicBezTo>
                  <a:cubicBezTo>
                    <a:pt x="5586730" y="1634490"/>
                    <a:pt x="5351780" y="930910"/>
                    <a:pt x="5246370" y="731520"/>
                  </a:cubicBezTo>
                  <a:cubicBezTo>
                    <a:pt x="5039360" y="344170"/>
                    <a:pt x="4502150" y="0"/>
                    <a:pt x="3966210" y="78740"/>
                  </a:cubicBezTo>
                  <a:cubicBezTo>
                    <a:pt x="3496310" y="147320"/>
                    <a:pt x="3032760" y="445770"/>
                    <a:pt x="2769870" y="815340"/>
                  </a:cubicBezTo>
                  <a:cubicBezTo>
                    <a:pt x="2613660" y="1035050"/>
                    <a:pt x="2519680" y="1292860"/>
                    <a:pt x="2458720" y="1554480"/>
                  </a:cubicBezTo>
                  <a:cubicBezTo>
                    <a:pt x="2428240" y="1684020"/>
                    <a:pt x="2401570" y="1817370"/>
                    <a:pt x="2401570" y="1950720"/>
                  </a:cubicBezTo>
                  <a:cubicBezTo>
                    <a:pt x="2402840" y="2098040"/>
                    <a:pt x="2437130" y="2247900"/>
                    <a:pt x="2400300" y="2393950"/>
                  </a:cubicBezTo>
                  <a:lnTo>
                    <a:pt x="2457450" y="2401570"/>
                  </a:lnTo>
                  <a:cubicBezTo>
                    <a:pt x="2453640" y="1974850"/>
                    <a:pt x="2275840" y="1540510"/>
                    <a:pt x="1871980" y="1351280"/>
                  </a:cubicBezTo>
                  <a:cubicBezTo>
                    <a:pt x="1564640" y="1206500"/>
                    <a:pt x="1193800" y="1217930"/>
                    <a:pt x="872490" y="1315720"/>
                  </a:cubicBezTo>
                  <a:cubicBezTo>
                    <a:pt x="565150" y="1409700"/>
                    <a:pt x="261620" y="1616710"/>
                    <a:pt x="138430" y="1924050"/>
                  </a:cubicBezTo>
                  <a:cubicBezTo>
                    <a:pt x="0" y="2268220"/>
                    <a:pt x="105410" y="2650490"/>
                    <a:pt x="321310" y="2937510"/>
                  </a:cubicBezTo>
                  <a:cubicBezTo>
                    <a:pt x="718820" y="3465830"/>
                    <a:pt x="1389380" y="3685540"/>
                    <a:pt x="1910080" y="4060190"/>
                  </a:cubicBezTo>
                  <a:cubicBezTo>
                    <a:pt x="2195830" y="4265930"/>
                    <a:pt x="2371090" y="4605020"/>
                    <a:pt x="2513330" y="4918710"/>
                  </a:cubicBezTo>
                  <a:cubicBezTo>
                    <a:pt x="2663190" y="5248910"/>
                    <a:pt x="2780030" y="5601970"/>
                    <a:pt x="2852420" y="5957570"/>
                  </a:cubicBezTo>
                  <a:cubicBezTo>
                    <a:pt x="2860040" y="5994400"/>
                    <a:pt x="2915920" y="5979160"/>
                    <a:pt x="2908300" y="5942330"/>
                  </a:cubicBezTo>
                  <a:cubicBezTo>
                    <a:pt x="2825750" y="5535930"/>
                    <a:pt x="2684780" y="5137150"/>
                    <a:pt x="2504440" y="4765040"/>
                  </a:cubicBezTo>
                  <a:cubicBezTo>
                    <a:pt x="2414270" y="4578349"/>
                    <a:pt x="2307590" y="4398010"/>
                    <a:pt x="2176780" y="4235449"/>
                  </a:cubicBezTo>
                  <a:cubicBezTo>
                    <a:pt x="2065020" y="4097019"/>
                    <a:pt x="1925320" y="3996690"/>
                    <a:pt x="1776730" y="3901440"/>
                  </a:cubicBezTo>
                  <a:cubicBezTo>
                    <a:pt x="1155700" y="3502660"/>
                    <a:pt x="157480" y="3138170"/>
                    <a:pt x="133350" y="2261870"/>
                  </a:cubicBezTo>
                  <a:cubicBezTo>
                    <a:pt x="118110" y="1689100"/>
                    <a:pt x="695960" y="1360170"/>
                    <a:pt x="1198880" y="1308100"/>
                  </a:cubicBezTo>
                  <a:cubicBezTo>
                    <a:pt x="1470660" y="1280160"/>
                    <a:pt x="1758950" y="1327150"/>
                    <a:pt x="1987550" y="1483360"/>
                  </a:cubicBezTo>
                  <a:cubicBezTo>
                    <a:pt x="2282190" y="1684020"/>
                    <a:pt x="2397760" y="2061210"/>
                    <a:pt x="2400300" y="2401570"/>
                  </a:cubicBezTo>
                  <a:cubicBezTo>
                    <a:pt x="2400300" y="2434590"/>
                    <a:pt x="2449830" y="2442210"/>
                    <a:pt x="2457450" y="2409190"/>
                  </a:cubicBezTo>
                  <a:cubicBezTo>
                    <a:pt x="2484120" y="2299970"/>
                    <a:pt x="2475230" y="2186940"/>
                    <a:pt x="2466340" y="2075180"/>
                  </a:cubicBezTo>
                  <a:cubicBezTo>
                    <a:pt x="2456180" y="1931670"/>
                    <a:pt x="2468880" y="1799590"/>
                    <a:pt x="2495550" y="1658620"/>
                  </a:cubicBezTo>
                  <a:cubicBezTo>
                    <a:pt x="2543810" y="1408430"/>
                    <a:pt x="2625090" y="1164590"/>
                    <a:pt x="2754630" y="943610"/>
                  </a:cubicBezTo>
                  <a:cubicBezTo>
                    <a:pt x="3017520" y="499110"/>
                    <a:pt x="3554730" y="111760"/>
                    <a:pt x="4093210" y="199390"/>
                  </a:cubicBezTo>
                  <a:cubicBezTo>
                    <a:pt x="4591050" y="280670"/>
                    <a:pt x="4913630" y="793750"/>
                    <a:pt x="5071110" y="1229360"/>
                  </a:cubicBezTo>
                  <a:cubicBezTo>
                    <a:pt x="5151120" y="1450340"/>
                    <a:pt x="5198110" y="1684020"/>
                    <a:pt x="5219700" y="1918970"/>
                  </a:cubicBezTo>
                  <a:cubicBezTo>
                    <a:pt x="5243830" y="2184400"/>
                    <a:pt x="5198110" y="2428240"/>
                    <a:pt x="5086350" y="2669540"/>
                  </a:cubicBezTo>
                  <a:cubicBezTo>
                    <a:pt x="4908550" y="3054350"/>
                    <a:pt x="4618990" y="3399790"/>
                    <a:pt x="4361180" y="3729990"/>
                  </a:cubicBezTo>
                  <a:cubicBezTo>
                    <a:pt x="4226560" y="3902710"/>
                    <a:pt x="4091940" y="4076700"/>
                    <a:pt x="3959860" y="4251960"/>
                  </a:cubicBezTo>
                  <a:cubicBezTo>
                    <a:pt x="3760470" y="4514851"/>
                    <a:pt x="3563620" y="4780280"/>
                    <a:pt x="3375660" y="5050790"/>
                  </a:cubicBezTo>
                  <a:cubicBezTo>
                    <a:pt x="3216910" y="5278120"/>
                    <a:pt x="3055620" y="5507990"/>
                    <a:pt x="2932430" y="5756910"/>
                  </a:cubicBezTo>
                  <a:cubicBezTo>
                    <a:pt x="2900680" y="5820410"/>
                    <a:pt x="2816860" y="5967730"/>
                    <a:pt x="2884170" y="6033770"/>
                  </a:cubicBezTo>
                  <a:cubicBezTo>
                    <a:pt x="2912110" y="6057900"/>
                    <a:pt x="2952750" y="6015990"/>
                    <a:pt x="2926080" y="5990590"/>
                  </a:cubicBezTo>
                  <a:close/>
                </a:path>
              </a:pathLst>
            </a:custGeom>
            <a:solidFill>
              <a:srgbClr val="EC1E79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19433" y="6895919"/>
            <a:ext cx="12237702" cy="2825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53"/>
              </a:lnSpc>
            </a:pPr>
            <a:r>
              <a:rPr lang="en-US" sz="8109" b="1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Holky, moc Vám děkujeme! Váš úsměv je naší energií.</a:t>
            </a:r>
          </a:p>
        </p:txBody>
      </p:sp>
      <p:sp>
        <p:nvSpPr>
          <p:cNvPr id="7" name="Freeform 7"/>
          <p:cNvSpPr/>
          <p:nvPr/>
        </p:nvSpPr>
        <p:spPr>
          <a:xfrm>
            <a:off x="14554200" y="8786499"/>
            <a:ext cx="3393464" cy="934472"/>
          </a:xfrm>
          <a:custGeom>
            <a:avLst/>
            <a:gdLst/>
            <a:ahLst/>
            <a:cxnLst/>
            <a:rect l="l" t="t" r="r" b="b"/>
            <a:pathLst>
              <a:path w="3966484" h="1237072">
                <a:moveTo>
                  <a:pt x="0" y="0"/>
                </a:moveTo>
                <a:lnTo>
                  <a:pt x="3966485" y="0"/>
                </a:lnTo>
                <a:lnTo>
                  <a:pt x="3966485" y="1237071"/>
                </a:lnTo>
                <a:lnTo>
                  <a:pt x="0" y="12370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70A802C6-C1B5-EE78-2BF5-E51D68325A22}"/>
              </a:ext>
            </a:extLst>
          </p:cNvPr>
          <p:cNvSpPr txBox="1"/>
          <p:nvPr/>
        </p:nvSpPr>
        <p:spPr>
          <a:xfrm>
            <a:off x="2364332" y="190500"/>
            <a:ext cx="13559336" cy="15946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cs-CZ" sz="9200" b="1" dirty="0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Proč </a:t>
            </a:r>
            <a:r>
              <a:rPr lang="cs-CZ" sz="9200" b="1" dirty="0" err="1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hobbyhorsing</a:t>
            </a:r>
            <a:r>
              <a:rPr lang="cs-CZ" sz="9200" b="1" dirty="0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 do škol?</a:t>
            </a:r>
            <a:endParaRPr lang="en-US" sz="9200" b="1" dirty="0">
              <a:solidFill>
                <a:srgbClr val="00B1BA"/>
              </a:solidFill>
              <a:latin typeface="Alegreya Bold"/>
              <a:ea typeface="Alegreya Bold"/>
              <a:cs typeface="Alegreya Bold"/>
              <a:sym typeface="Alegreya Bold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7AEA75CA-24EB-477E-3313-E8FC7FDDE9B4}"/>
              </a:ext>
            </a:extLst>
          </p:cNvPr>
          <p:cNvSpPr txBox="1"/>
          <p:nvPr/>
        </p:nvSpPr>
        <p:spPr>
          <a:xfrm>
            <a:off x="115528" y="2067990"/>
            <a:ext cx="17710321" cy="1215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77826" lvl="1" algn="ctr">
              <a:lnSpc>
                <a:spcPts val="4900"/>
              </a:lnSpc>
            </a:pPr>
            <a:r>
              <a:rPr lang="cs-CZ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 dnešní době je na každé škole někdo, kdo se </a:t>
            </a:r>
            <a:r>
              <a:rPr lang="cs-CZ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hobbyhorsingu</a:t>
            </a:r>
            <a:r>
              <a:rPr lang="cs-CZ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věnuje, ale stydí se za to, protože dost často kvůli němu čelí posměškům či šikaně. Ptáte se proč?</a:t>
            </a:r>
            <a:endParaRPr lang="en-US" sz="35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3E68CF77-9717-8EF7-E3E4-A10D0F140657}"/>
              </a:ext>
            </a:extLst>
          </p:cNvPr>
          <p:cNvSpPr txBox="1"/>
          <p:nvPr/>
        </p:nvSpPr>
        <p:spPr>
          <a:xfrm>
            <a:off x="288839" y="3836363"/>
            <a:ext cx="17710321" cy="1843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cs-CZ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Hlavním důvodem je </a:t>
            </a:r>
            <a:r>
              <a:rPr lang="cs-CZ" sz="35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neznalost tohoto nového sportu</a:t>
            </a:r>
            <a:r>
              <a:rPr lang="cs-CZ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Málokdo si dokáže představit jeho fyzickou náročnost. Vše nové, může být vždy zvláštní. Pamatujete si na dnes již olympijský sport Curling?</a:t>
            </a:r>
            <a:endParaRPr lang="en-US" sz="35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D0B94E24-7A05-1483-B60A-02290EE62A6B}"/>
              </a:ext>
            </a:extLst>
          </p:cNvPr>
          <p:cNvSpPr txBox="1"/>
          <p:nvPr/>
        </p:nvSpPr>
        <p:spPr>
          <a:xfrm>
            <a:off x="288838" y="5905500"/>
            <a:ext cx="17710321" cy="1843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cs-CZ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Často slýcháme otázky, proč nedělají raději atletiku? Protože právě hobby </a:t>
            </a:r>
            <a:r>
              <a:rPr lang="cs-CZ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horse</a:t>
            </a:r>
            <a:r>
              <a:rPr lang="cs-CZ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neboli </a:t>
            </a:r>
            <a:r>
              <a:rPr lang="cs-CZ" sz="35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„</a:t>
            </a:r>
            <a:r>
              <a:rPr lang="cs-CZ" sz="3500" b="1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hobík</a:t>
            </a:r>
            <a:r>
              <a:rPr lang="cs-CZ" sz="35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“, je to, co je na tom baví nejvíce</a:t>
            </a:r>
            <a:r>
              <a:rPr lang="cs-CZ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Díky němu se rozhýbou, začlení do kolektivu podobných holek a získají nové kamarádky</a:t>
            </a:r>
            <a:endParaRPr lang="en-US" sz="35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8B78B2A1-7CA9-F400-49D0-0CE512CA94D9}"/>
              </a:ext>
            </a:extLst>
          </p:cNvPr>
          <p:cNvSpPr txBox="1"/>
          <p:nvPr/>
        </p:nvSpPr>
        <p:spPr>
          <a:xfrm>
            <a:off x="288838" y="7974637"/>
            <a:ext cx="17710321" cy="1215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cs-CZ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proč zrovna s plyšovou hlavou na tyči mezi stehny? Protože i na skutečném koni přeci takto sedíte!</a:t>
            </a:r>
            <a:endParaRPr lang="en-US" sz="35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740286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F7D6648-7132-52B3-A49C-B0C590A72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1828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535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70A802C6-C1B5-EE78-2BF5-E51D68325A22}"/>
              </a:ext>
            </a:extLst>
          </p:cNvPr>
          <p:cNvSpPr txBox="1"/>
          <p:nvPr/>
        </p:nvSpPr>
        <p:spPr>
          <a:xfrm>
            <a:off x="1295400" y="190500"/>
            <a:ext cx="15316200" cy="15946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cs-CZ" sz="9200" b="1" dirty="0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Chcete se o tom dozvědět více?</a:t>
            </a:r>
            <a:endParaRPr lang="en-US" sz="9200" b="1" dirty="0">
              <a:solidFill>
                <a:srgbClr val="00B1BA"/>
              </a:solidFill>
              <a:latin typeface="Alegreya Bold"/>
              <a:ea typeface="Alegreya Bold"/>
              <a:cs typeface="Alegreya Bold"/>
              <a:sym typeface="Alegreya Bold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8B78B2A1-7CA9-F400-49D0-0CE512CA94D9}"/>
              </a:ext>
            </a:extLst>
          </p:cNvPr>
          <p:cNvSpPr txBox="1"/>
          <p:nvPr/>
        </p:nvSpPr>
        <p:spPr>
          <a:xfrm>
            <a:off x="98339" y="2652785"/>
            <a:ext cx="17710321" cy="4360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77826" lvl="1" algn="ctr">
              <a:lnSpc>
                <a:spcPts val="4900"/>
              </a:lnSpc>
            </a:pPr>
            <a:r>
              <a:rPr lang="cs-CZ" sz="35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Nabízíme prezentaci tohoto nového sportu na Vaší škole. </a:t>
            </a:r>
          </a:p>
          <a:p>
            <a:pPr marL="377826" lvl="1" algn="ctr">
              <a:lnSpc>
                <a:spcPts val="4900"/>
              </a:lnSpc>
            </a:pPr>
            <a:endParaRPr lang="cs-CZ" sz="3500" b="1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77826" lvl="1" algn="ctr">
              <a:lnSpc>
                <a:spcPts val="4900"/>
              </a:lnSpc>
            </a:pPr>
            <a:r>
              <a:rPr lang="cs-CZ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 více informací nás můžete kontaktovat </a:t>
            </a:r>
          </a:p>
          <a:p>
            <a:pPr marL="377826" lvl="1" algn="ctr">
              <a:lnSpc>
                <a:spcPts val="4900"/>
              </a:lnSpc>
            </a:pPr>
            <a:r>
              <a:rPr lang="cs-CZ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 čísle </a:t>
            </a:r>
            <a:r>
              <a:rPr lang="cs-CZ" sz="35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734 818 508 </a:t>
            </a:r>
            <a:r>
              <a:rPr lang="cs-CZ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nebo na e-mailu </a:t>
            </a:r>
            <a:r>
              <a:rPr lang="cs-CZ" sz="35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hobbyhorseberoun@seznam.cz</a:t>
            </a:r>
          </a:p>
          <a:p>
            <a:pPr marL="377826" lvl="1" algn="ctr">
              <a:lnSpc>
                <a:spcPts val="4900"/>
              </a:lnSpc>
            </a:pPr>
            <a:endParaRPr lang="cs-CZ" sz="3500" b="1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77826" lvl="1" algn="ctr">
              <a:lnSpc>
                <a:spcPts val="4900"/>
              </a:lnSpc>
            </a:pPr>
            <a:r>
              <a:rPr lang="cs-CZ" sz="35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Přijedeme k Vám </a:t>
            </a:r>
            <a:r>
              <a:rPr lang="cs-CZ" sz="35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dětem </a:t>
            </a:r>
            <a:r>
              <a:rPr lang="cs-CZ" sz="35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ukážeme show, na kterou </a:t>
            </a:r>
          </a:p>
          <a:p>
            <a:pPr marL="377826" lvl="1" algn="ctr">
              <a:lnSpc>
                <a:spcPts val="4900"/>
              </a:lnSpc>
            </a:pPr>
            <a:r>
              <a:rPr lang="cs-CZ" sz="35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rozhodně nezapomenou!</a:t>
            </a:r>
            <a:endParaRPr lang="en-US" sz="3500" b="1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F924F1-9C27-5906-01FE-B88515E84523}"/>
              </a:ext>
            </a:extLst>
          </p:cNvPr>
          <p:cNvSpPr txBox="1"/>
          <p:nvPr/>
        </p:nvSpPr>
        <p:spPr>
          <a:xfrm>
            <a:off x="4406083" y="8383199"/>
            <a:ext cx="9094832" cy="640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77826" lvl="1" algn="ctr">
              <a:lnSpc>
                <a:spcPts val="4900"/>
              </a:lnSpc>
            </a:pPr>
            <a:r>
              <a:rPr lang="cs-CZ" sz="50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www.hobbyhorseberoun.cz</a:t>
            </a:r>
            <a:endParaRPr lang="en-US" sz="5000" b="1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A0853E33-019D-C479-C440-7FB93E1E41DC}"/>
              </a:ext>
            </a:extLst>
          </p:cNvPr>
          <p:cNvSpPr/>
          <p:nvPr/>
        </p:nvSpPr>
        <p:spPr>
          <a:xfrm>
            <a:off x="304800" y="8236243"/>
            <a:ext cx="3393464" cy="934472"/>
          </a:xfrm>
          <a:custGeom>
            <a:avLst/>
            <a:gdLst/>
            <a:ahLst/>
            <a:cxnLst/>
            <a:rect l="l" t="t" r="r" b="b"/>
            <a:pathLst>
              <a:path w="3966484" h="1237072">
                <a:moveTo>
                  <a:pt x="0" y="0"/>
                </a:moveTo>
                <a:lnTo>
                  <a:pt x="3966485" y="0"/>
                </a:lnTo>
                <a:lnTo>
                  <a:pt x="3966485" y="1237071"/>
                </a:lnTo>
                <a:lnTo>
                  <a:pt x="0" y="12370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 dirty="0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EFEB1468-00AC-0E8E-4E43-6F30CF07329C}"/>
              </a:ext>
            </a:extLst>
          </p:cNvPr>
          <p:cNvSpPr/>
          <p:nvPr/>
        </p:nvSpPr>
        <p:spPr>
          <a:xfrm>
            <a:off x="14240689" y="8233461"/>
            <a:ext cx="3393464" cy="934472"/>
          </a:xfrm>
          <a:custGeom>
            <a:avLst/>
            <a:gdLst/>
            <a:ahLst/>
            <a:cxnLst/>
            <a:rect l="l" t="t" r="r" b="b"/>
            <a:pathLst>
              <a:path w="3966484" h="1237072">
                <a:moveTo>
                  <a:pt x="0" y="0"/>
                </a:moveTo>
                <a:lnTo>
                  <a:pt x="3966485" y="0"/>
                </a:lnTo>
                <a:lnTo>
                  <a:pt x="3966485" y="1237071"/>
                </a:lnTo>
                <a:lnTo>
                  <a:pt x="0" y="12370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5625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049000" y="2427285"/>
            <a:ext cx="7089806" cy="7797792"/>
            <a:chOff x="0" y="0"/>
            <a:chExt cx="5430520" cy="5972810"/>
          </a:xfrm>
        </p:grpSpPr>
        <p:sp>
          <p:nvSpPr>
            <p:cNvPr id="3" name="Freeform 3"/>
            <p:cNvSpPr/>
            <p:nvPr/>
          </p:nvSpPr>
          <p:spPr>
            <a:xfrm>
              <a:off x="-105410" y="-66040"/>
              <a:ext cx="5292090" cy="6009640"/>
            </a:xfrm>
            <a:custGeom>
              <a:avLst/>
              <a:gdLst/>
              <a:ahLst/>
              <a:cxnLst/>
              <a:rect l="l" t="t" r="r" b="b"/>
              <a:pathLst>
                <a:path w="5292090" h="6009640">
                  <a:moveTo>
                    <a:pt x="2914650" y="6009640"/>
                  </a:moveTo>
                  <a:cubicBezTo>
                    <a:pt x="2731770" y="5850890"/>
                    <a:pt x="4304030" y="3863340"/>
                    <a:pt x="4425950" y="3705860"/>
                  </a:cubicBezTo>
                  <a:cubicBezTo>
                    <a:pt x="4779010" y="3218180"/>
                    <a:pt x="5292090" y="2669540"/>
                    <a:pt x="5266690" y="2047240"/>
                  </a:cubicBezTo>
                  <a:cubicBezTo>
                    <a:pt x="5242560" y="1413510"/>
                    <a:pt x="4986020" y="645160"/>
                    <a:pt x="4425950" y="292100"/>
                  </a:cubicBezTo>
                  <a:cubicBezTo>
                    <a:pt x="3950970" y="0"/>
                    <a:pt x="3402330" y="218440"/>
                    <a:pt x="3023870" y="572770"/>
                  </a:cubicBezTo>
                  <a:cubicBezTo>
                    <a:pt x="2670810" y="914400"/>
                    <a:pt x="2523490" y="1328420"/>
                    <a:pt x="2451100" y="1804670"/>
                  </a:cubicBezTo>
                  <a:cubicBezTo>
                    <a:pt x="2414270" y="1987550"/>
                    <a:pt x="2487930" y="2231390"/>
                    <a:pt x="2438400" y="2401570"/>
                  </a:cubicBezTo>
                  <a:cubicBezTo>
                    <a:pt x="2438400" y="1974850"/>
                    <a:pt x="2255520" y="1535430"/>
                    <a:pt x="1841500" y="1365250"/>
                  </a:cubicBezTo>
                  <a:cubicBezTo>
                    <a:pt x="1158240" y="1073150"/>
                    <a:pt x="0" y="1487170"/>
                    <a:pt x="121920" y="2377440"/>
                  </a:cubicBezTo>
                  <a:cubicBezTo>
                    <a:pt x="243840" y="3255010"/>
                    <a:pt x="1341120" y="3596640"/>
                    <a:pt x="1950720" y="4047490"/>
                  </a:cubicBezTo>
                  <a:cubicBezTo>
                    <a:pt x="2414270" y="4376420"/>
                    <a:pt x="2780030" y="5401310"/>
                    <a:pt x="2889250" y="5949950"/>
                  </a:cubicBezTo>
                </a:path>
              </a:pathLst>
            </a:custGeom>
            <a:blipFill>
              <a:blip r:embed="rId2"/>
              <a:stretch>
                <a:fillRect l="-3633" r="-36233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Freeform 4"/>
            <p:cNvSpPr/>
            <p:nvPr/>
          </p:nvSpPr>
          <p:spPr>
            <a:xfrm>
              <a:off x="-76200" y="-67310"/>
              <a:ext cx="5586730" cy="6057900"/>
            </a:xfrm>
            <a:custGeom>
              <a:avLst/>
              <a:gdLst/>
              <a:ahLst/>
              <a:cxnLst/>
              <a:rect l="l" t="t" r="r" b="b"/>
              <a:pathLst>
                <a:path w="5586730" h="6057900">
                  <a:moveTo>
                    <a:pt x="2926080" y="5990590"/>
                  </a:moveTo>
                  <a:cubicBezTo>
                    <a:pt x="2896870" y="5961380"/>
                    <a:pt x="2947670" y="5863590"/>
                    <a:pt x="2959100" y="5836920"/>
                  </a:cubicBezTo>
                  <a:cubicBezTo>
                    <a:pt x="3004820" y="5732780"/>
                    <a:pt x="3063240" y="5634990"/>
                    <a:pt x="3122930" y="5538470"/>
                  </a:cubicBezTo>
                  <a:cubicBezTo>
                    <a:pt x="3289300" y="5267960"/>
                    <a:pt x="3474720" y="5007610"/>
                    <a:pt x="3661410" y="4751070"/>
                  </a:cubicBezTo>
                  <a:cubicBezTo>
                    <a:pt x="3973830" y="4321810"/>
                    <a:pt x="4376420" y="3947160"/>
                    <a:pt x="4697730" y="3524250"/>
                  </a:cubicBezTo>
                  <a:cubicBezTo>
                    <a:pt x="4993640" y="3135630"/>
                    <a:pt x="5317490" y="2959100"/>
                    <a:pt x="5477510" y="2170430"/>
                  </a:cubicBezTo>
                  <a:cubicBezTo>
                    <a:pt x="5586730" y="1634490"/>
                    <a:pt x="5351780" y="930910"/>
                    <a:pt x="5246370" y="731520"/>
                  </a:cubicBezTo>
                  <a:cubicBezTo>
                    <a:pt x="5039360" y="344170"/>
                    <a:pt x="4502150" y="0"/>
                    <a:pt x="3966210" y="78740"/>
                  </a:cubicBezTo>
                  <a:cubicBezTo>
                    <a:pt x="3496310" y="147320"/>
                    <a:pt x="3032760" y="445770"/>
                    <a:pt x="2769870" y="815340"/>
                  </a:cubicBezTo>
                  <a:cubicBezTo>
                    <a:pt x="2613660" y="1035050"/>
                    <a:pt x="2519680" y="1292860"/>
                    <a:pt x="2458720" y="1554480"/>
                  </a:cubicBezTo>
                  <a:cubicBezTo>
                    <a:pt x="2428240" y="1684020"/>
                    <a:pt x="2401570" y="1817370"/>
                    <a:pt x="2401570" y="1950720"/>
                  </a:cubicBezTo>
                  <a:cubicBezTo>
                    <a:pt x="2402840" y="2098040"/>
                    <a:pt x="2437130" y="2247900"/>
                    <a:pt x="2400300" y="2393950"/>
                  </a:cubicBezTo>
                  <a:lnTo>
                    <a:pt x="2457450" y="2401570"/>
                  </a:lnTo>
                  <a:cubicBezTo>
                    <a:pt x="2453640" y="1974850"/>
                    <a:pt x="2275840" y="1540510"/>
                    <a:pt x="1871980" y="1351280"/>
                  </a:cubicBezTo>
                  <a:cubicBezTo>
                    <a:pt x="1564640" y="1206500"/>
                    <a:pt x="1193800" y="1217930"/>
                    <a:pt x="872490" y="1315720"/>
                  </a:cubicBezTo>
                  <a:cubicBezTo>
                    <a:pt x="565150" y="1409700"/>
                    <a:pt x="261620" y="1616710"/>
                    <a:pt x="138430" y="1924050"/>
                  </a:cubicBezTo>
                  <a:cubicBezTo>
                    <a:pt x="0" y="2268220"/>
                    <a:pt x="105410" y="2650490"/>
                    <a:pt x="321310" y="2937510"/>
                  </a:cubicBezTo>
                  <a:cubicBezTo>
                    <a:pt x="718820" y="3465830"/>
                    <a:pt x="1389380" y="3685540"/>
                    <a:pt x="1910080" y="4060190"/>
                  </a:cubicBezTo>
                  <a:cubicBezTo>
                    <a:pt x="2195830" y="4265930"/>
                    <a:pt x="2371090" y="4605020"/>
                    <a:pt x="2513330" y="4918710"/>
                  </a:cubicBezTo>
                  <a:cubicBezTo>
                    <a:pt x="2663190" y="5248910"/>
                    <a:pt x="2780030" y="5601970"/>
                    <a:pt x="2852420" y="5957570"/>
                  </a:cubicBezTo>
                  <a:cubicBezTo>
                    <a:pt x="2860040" y="5994400"/>
                    <a:pt x="2915920" y="5979160"/>
                    <a:pt x="2908300" y="5942330"/>
                  </a:cubicBezTo>
                  <a:cubicBezTo>
                    <a:pt x="2825750" y="5535930"/>
                    <a:pt x="2684780" y="5137150"/>
                    <a:pt x="2504440" y="4765040"/>
                  </a:cubicBezTo>
                  <a:cubicBezTo>
                    <a:pt x="2414270" y="4578349"/>
                    <a:pt x="2307590" y="4398010"/>
                    <a:pt x="2176780" y="4235449"/>
                  </a:cubicBezTo>
                  <a:cubicBezTo>
                    <a:pt x="2065020" y="4097019"/>
                    <a:pt x="1925320" y="3996690"/>
                    <a:pt x="1776730" y="3901440"/>
                  </a:cubicBezTo>
                  <a:cubicBezTo>
                    <a:pt x="1155700" y="3502660"/>
                    <a:pt x="157480" y="3138170"/>
                    <a:pt x="133350" y="2261870"/>
                  </a:cubicBezTo>
                  <a:cubicBezTo>
                    <a:pt x="118110" y="1689100"/>
                    <a:pt x="695960" y="1360170"/>
                    <a:pt x="1198880" y="1308100"/>
                  </a:cubicBezTo>
                  <a:cubicBezTo>
                    <a:pt x="1470660" y="1280160"/>
                    <a:pt x="1758950" y="1327150"/>
                    <a:pt x="1987550" y="1483360"/>
                  </a:cubicBezTo>
                  <a:cubicBezTo>
                    <a:pt x="2282190" y="1684020"/>
                    <a:pt x="2397760" y="2061210"/>
                    <a:pt x="2400300" y="2401570"/>
                  </a:cubicBezTo>
                  <a:cubicBezTo>
                    <a:pt x="2400300" y="2434590"/>
                    <a:pt x="2449830" y="2442210"/>
                    <a:pt x="2457450" y="2409190"/>
                  </a:cubicBezTo>
                  <a:cubicBezTo>
                    <a:pt x="2484120" y="2299970"/>
                    <a:pt x="2475230" y="2186940"/>
                    <a:pt x="2466340" y="2075180"/>
                  </a:cubicBezTo>
                  <a:cubicBezTo>
                    <a:pt x="2456180" y="1931670"/>
                    <a:pt x="2468880" y="1799590"/>
                    <a:pt x="2495550" y="1658620"/>
                  </a:cubicBezTo>
                  <a:cubicBezTo>
                    <a:pt x="2543810" y="1408430"/>
                    <a:pt x="2625090" y="1164590"/>
                    <a:pt x="2754630" y="943610"/>
                  </a:cubicBezTo>
                  <a:cubicBezTo>
                    <a:pt x="3017520" y="499110"/>
                    <a:pt x="3554730" y="111760"/>
                    <a:pt x="4093210" y="199390"/>
                  </a:cubicBezTo>
                  <a:cubicBezTo>
                    <a:pt x="4591050" y="280670"/>
                    <a:pt x="4913630" y="793750"/>
                    <a:pt x="5071110" y="1229360"/>
                  </a:cubicBezTo>
                  <a:cubicBezTo>
                    <a:pt x="5151120" y="1450340"/>
                    <a:pt x="5198110" y="1684020"/>
                    <a:pt x="5219700" y="1918970"/>
                  </a:cubicBezTo>
                  <a:cubicBezTo>
                    <a:pt x="5243830" y="2184400"/>
                    <a:pt x="5198110" y="2428240"/>
                    <a:pt x="5086350" y="2669540"/>
                  </a:cubicBezTo>
                  <a:cubicBezTo>
                    <a:pt x="4908550" y="3054350"/>
                    <a:pt x="4618990" y="3399790"/>
                    <a:pt x="4361180" y="3729990"/>
                  </a:cubicBezTo>
                  <a:cubicBezTo>
                    <a:pt x="4226560" y="3902710"/>
                    <a:pt x="4091940" y="4076700"/>
                    <a:pt x="3959860" y="4251960"/>
                  </a:cubicBezTo>
                  <a:cubicBezTo>
                    <a:pt x="3760470" y="4514851"/>
                    <a:pt x="3563620" y="4780280"/>
                    <a:pt x="3375660" y="5050790"/>
                  </a:cubicBezTo>
                  <a:cubicBezTo>
                    <a:pt x="3216910" y="5278120"/>
                    <a:pt x="3055620" y="5507990"/>
                    <a:pt x="2932430" y="5756910"/>
                  </a:cubicBezTo>
                  <a:cubicBezTo>
                    <a:pt x="2900680" y="5820410"/>
                    <a:pt x="2816860" y="5967730"/>
                    <a:pt x="2884170" y="6033770"/>
                  </a:cubicBezTo>
                  <a:cubicBezTo>
                    <a:pt x="2912110" y="6057900"/>
                    <a:pt x="2952750" y="6015990"/>
                    <a:pt x="2926080" y="5990590"/>
                  </a:cubicBezTo>
                  <a:close/>
                </a:path>
              </a:pathLst>
            </a:custGeom>
            <a:solidFill>
              <a:srgbClr val="EC1E79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209800" y="167993"/>
            <a:ext cx="14221539" cy="15946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 err="1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Hobyhorsing</a:t>
            </a:r>
            <a:r>
              <a:rPr lang="en-US" sz="9200" b="1" dirty="0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 </a:t>
            </a:r>
            <a:r>
              <a:rPr lang="en-US" sz="9200" b="1" dirty="0" err="1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neboli</a:t>
            </a:r>
            <a:r>
              <a:rPr lang="cs-CZ" sz="9200" b="1" dirty="0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 „</a:t>
            </a:r>
            <a:r>
              <a:rPr lang="cs-CZ" sz="9200" b="1" dirty="0" err="1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hobíci</a:t>
            </a:r>
            <a:r>
              <a:rPr lang="cs-CZ" sz="9200" b="1" dirty="0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“</a:t>
            </a:r>
            <a:r>
              <a:rPr lang="en-US" sz="9200" b="1" dirty="0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9497" y="1891248"/>
            <a:ext cx="15697200" cy="12155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Vznikl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před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20ti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lety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ve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Finsku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z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lásky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ke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koním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r>
              <a:rPr lang="cs-CZ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cs-CZ" sz="35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Ideální věk pro začátek je mezi 6 a 10 lety.</a:t>
            </a:r>
            <a:endParaRPr lang="en-US" sz="3500" b="1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0" y="4789481"/>
            <a:ext cx="11212669" cy="307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Zprvu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se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jednalo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pouze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o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napodobování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péče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o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živé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koně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pro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děti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co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svého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koně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mít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nemohly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Hobík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byl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jejich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plyšový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mazlíček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kterém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mohly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jezdit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zahradě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doma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nebo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kdekoliv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jinde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starat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se o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něj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mít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v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něm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svého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kamaráda</a:t>
            </a:r>
            <a:r>
              <a:rPr lang="en-US" sz="3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8120055"/>
            <a:ext cx="14013824" cy="183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Postupem času si ale hobbyhorsing získával větší a větší popularitu a děti zjistily, že s hobby horse se dají dělat opravdu zábavné věci. </a:t>
            </a:r>
            <a:r>
              <a:rPr lang="en-US" sz="35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Tušíte jaké?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0" y="3316281"/>
            <a:ext cx="11768070" cy="121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Aktivita při níž se využívá tzv. </a:t>
            </a:r>
            <a:r>
              <a:rPr lang="en-US" sz="35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Hobby horse</a:t>
            </a:r>
            <a:r>
              <a:rPr lang="en-US" sz="3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(hobík), což je plyšová hlava koně na tyči.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46736" y="3276070"/>
            <a:ext cx="17367965" cy="121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 b="1">
                <a:solidFill>
                  <a:srgbClr val="00B1B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POHYB</a:t>
            </a:r>
            <a:r>
              <a:rPr lang="en-US" sz="3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- Může se na něm jezdit v přírodě, na procházkách a všude tam, kde Vás to napadne.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20173" y="4882620"/>
            <a:ext cx="17394528" cy="121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 b="1">
                <a:solidFill>
                  <a:srgbClr val="00B1B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PÉČE A ZODPOVĚDNOST </a:t>
            </a:r>
            <a:r>
              <a:rPr lang="en-US" sz="3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- Můžete se o něj starat jako o živého koně. Tzn. dávat mu vybavení, hřebelcovat ho, krmit ho, venčit atd.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46736" y="6489170"/>
            <a:ext cx="17394528" cy="183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 b="1">
                <a:solidFill>
                  <a:srgbClr val="00B1B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PŘEDSTAVIVOST A MANUÁLNÍ ZRUČNOST </a:t>
            </a:r>
            <a:r>
              <a:rPr lang="en-US" sz="3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- Vyrábět hobíkům různé doplňky jako například: ohlávky, uzdy, parelky a jiné vybavení, které se používá u živých koních.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46736" y="8731831"/>
            <a:ext cx="17367965" cy="121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Ale hlavně se s ním dá </a:t>
            </a:r>
            <a:r>
              <a:rPr lang="en-US" sz="3500" b="1">
                <a:solidFill>
                  <a:srgbClr val="00B1B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SPORTOVAT</a:t>
            </a:r>
            <a:r>
              <a:rPr lang="en-US" sz="3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!  Třeba kompletně napodobovat sportovní disciplíny, se kterými se můžeme setkat v koňském sportu.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3118" y="502603"/>
            <a:ext cx="17901763" cy="2386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9200" b="1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Co lze dělat s hobby horse</a:t>
            </a:r>
          </a:p>
          <a:p>
            <a:pPr algn="ctr">
              <a:lnSpc>
                <a:spcPts val="9200"/>
              </a:lnSpc>
            </a:pPr>
            <a:r>
              <a:rPr lang="en-US" sz="9200" b="1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a k čemu je to dobré?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27632" y="3369120"/>
            <a:ext cx="7335627" cy="6628105"/>
            <a:chOff x="0" y="0"/>
            <a:chExt cx="1248358" cy="11279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8358" cy="1127954"/>
            </a:xfrm>
            <a:custGeom>
              <a:avLst/>
              <a:gdLst/>
              <a:ahLst/>
              <a:cxnLst/>
              <a:rect l="l" t="t" r="r" b="b"/>
              <a:pathLst>
                <a:path w="1248358" h="1127954">
                  <a:moveTo>
                    <a:pt x="1045158" y="0"/>
                  </a:moveTo>
                  <a:lnTo>
                    <a:pt x="0" y="0"/>
                  </a:lnTo>
                  <a:lnTo>
                    <a:pt x="203200" y="1127954"/>
                  </a:lnTo>
                  <a:lnTo>
                    <a:pt x="1248358" y="1127954"/>
                  </a:lnTo>
                  <a:lnTo>
                    <a:pt x="1045158" y="0"/>
                  </a:lnTo>
                  <a:close/>
                </a:path>
              </a:pathLst>
            </a:custGeom>
            <a:blipFill>
              <a:blip r:embed="rId2"/>
              <a:stretch>
                <a:fillRect t="-7293" b="-7293"/>
              </a:stretch>
            </a:blipFill>
            <a:ln w="95250" cap="sq">
              <a:solidFill>
                <a:srgbClr val="00B1BA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2650769" y="1117228"/>
            <a:ext cx="6398899" cy="8879997"/>
            <a:chOff x="0" y="0"/>
            <a:chExt cx="812800" cy="112795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1127954"/>
            </a:xfrm>
            <a:custGeom>
              <a:avLst/>
              <a:gdLst/>
              <a:ahLst/>
              <a:cxnLst/>
              <a:rect l="l" t="t" r="r" b="b"/>
              <a:pathLst>
                <a:path w="812800" h="1127954">
                  <a:moveTo>
                    <a:pt x="609600" y="0"/>
                  </a:moveTo>
                  <a:lnTo>
                    <a:pt x="0" y="0"/>
                  </a:lnTo>
                  <a:lnTo>
                    <a:pt x="203200" y="1127954"/>
                  </a:lnTo>
                  <a:lnTo>
                    <a:pt x="812800" y="1127954"/>
                  </a:lnTo>
                  <a:lnTo>
                    <a:pt x="609600" y="0"/>
                  </a:lnTo>
                  <a:close/>
                </a:path>
              </a:pathLst>
            </a:custGeom>
            <a:blipFill>
              <a:blip r:embed="rId3"/>
              <a:stretch>
                <a:fillRect l="-1953" r="-1953"/>
              </a:stretch>
            </a:blipFill>
            <a:ln w="95250" cap="sq">
              <a:solidFill>
                <a:srgbClr val="00B1BA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424103" y="159703"/>
            <a:ext cx="3439795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Parkur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1905446"/>
            <a:ext cx="11926332" cy="121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Absolvování trasy s 8 - 13 překážkami ve stejné výšce a v co nejkratším čase a ve cvalu.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3625908"/>
            <a:ext cx="6070324" cy="183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Dle věku se v plném běhu (resp. cvalu) skáčí výšky 40 - 110 cm.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0633" y="6184453"/>
            <a:ext cx="6856926" cy="3543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>
                <a:solidFill>
                  <a:srgbClr val="00B1BA"/>
                </a:solidFill>
                <a:latin typeface="Open Sans"/>
                <a:ea typeface="Open Sans"/>
                <a:cs typeface="Open Sans"/>
                <a:sym typeface="Open Sans"/>
              </a:rPr>
              <a:t>Zkuste</a:t>
            </a:r>
            <a:r>
              <a:rPr lang="en-US" sz="3999" dirty="0">
                <a:solidFill>
                  <a:srgbClr val="00B1BA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B1BA"/>
                </a:solidFill>
                <a:latin typeface="Open Sans"/>
                <a:ea typeface="Open Sans"/>
                <a:cs typeface="Open Sans"/>
                <a:sym typeface="Open Sans"/>
              </a:rPr>
              <a:t>skočit</a:t>
            </a:r>
            <a:r>
              <a:rPr lang="en-US" sz="3999" dirty="0">
                <a:solidFill>
                  <a:srgbClr val="00B1BA"/>
                </a:solidFill>
                <a:latin typeface="Open Sans"/>
                <a:ea typeface="Open Sans"/>
                <a:cs typeface="Open Sans"/>
                <a:sym typeface="Open Sans"/>
              </a:rPr>
              <a:t> 10 </a:t>
            </a:r>
            <a:r>
              <a:rPr lang="en-US" sz="3999" dirty="0" err="1">
                <a:solidFill>
                  <a:srgbClr val="00B1BA"/>
                </a:solidFill>
                <a:latin typeface="Open Sans"/>
                <a:ea typeface="Open Sans"/>
                <a:cs typeface="Open Sans"/>
                <a:sym typeface="Open Sans"/>
              </a:rPr>
              <a:t>překážek</a:t>
            </a:r>
            <a:r>
              <a:rPr lang="en-US" sz="3999" dirty="0">
                <a:solidFill>
                  <a:srgbClr val="00B1BA"/>
                </a:solidFill>
                <a:latin typeface="Open Sans"/>
                <a:ea typeface="Open Sans"/>
                <a:cs typeface="Open Sans"/>
                <a:sym typeface="Open Sans"/>
              </a:rPr>
              <a:t> s </a:t>
            </a:r>
            <a:r>
              <a:rPr lang="en-US" sz="3999" dirty="0" err="1">
                <a:solidFill>
                  <a:srgbClr val="00B1BA"/>
                </a:solidFill>
                <a:latin typeface="Open Sans"/>
                <a:ea typeface="Open Sans"/>
                <a:cs typeface="Open Sans"/>
                <a:sym typeface="Open Sans"/>
              </a:rPr>
              <a:t>výškou</a:t>
            </a:r>
            <a:r>
              <a:rPr lang="en-US" sz="3999" dirty="0">
                <a:solidFill>
                  <a:srgbClr val="00B1BA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B1BA"/>
                </a:solidFill>
                <a:latin typeface="Open Sans"/>
                <a:ea typeface="Open Sans"/>
                <a:cs typeface="Open Sans"/>
                <a:sym typeface="Open Sans"/>
              </a:rPr>
              <a:t>kolem</a:t>
            </a:r>
            <a:r>
              <a:rPr lang="en-US" sz="3999" dirty="0">
                <a:solidFill>
                  <a:srgbClr val="00B1BA"/>
                </a:solidFill>
                <a:latin typeface="Open Sans"/>
                <a:ea typeface="Open Sans"/>
                <a:cs typeface="Open Sans"/>
                <a:sym typeface="Open Sans"/>
              </a:rPr>
              <a:t> 1 </a:t>
            </a:r>
            <a:r>
              <a:rPr lang="en-US" sz="3999" dirty="0" err="1">
                <a:solidFill>
                  <a:srgbClr val="00B1BA"/>
                </a:solidFill>
                <a:latin typeface="Open Sans"/>
                <a:ea typeface="Open Sans"/>
                <a:cs typeface="Open Sans"/>
                <a:sym typeface="Open Sans"/>
              </a:rPr>
              <a:t>metru</a:t>
            </a:r>
            <a:r>
              <a:rPr lang="en-US" sz="3999" dirty="0">
                <a:solidFill>
                  <a:srgbClr val="00B1BA"/>
                </a:solidFill>
                <a:latin typeface="Open Sans"/>
                <a:ea typeface="Open Sans"/>
                <a:cs typeface="Open Sans"/>
                <a:sym typeface="Open Sans"/>
              </a:rPr>
              <a:t> za 30 </a:t>
            </a:r>
            <a:r>
              <a:rPr lang="en-US" sz="3999" dirty="0" err="1">
                <a:solidFill>
                  <a:srgbClr val="00B1BA"/>
                </a:solidFill>
                <a:latin typeface="Open Sans"/>
                <a:ea typeface="Open Sans"/>
                <a:cs typeface="Open Sans"/>
                <a:sym typeface="Open Sans"/>
              </a:rPr>
              <a:t>vteři</a:t>
            </a:r>
            <a:r>
              <a:rPr lang="cs-CZ" sz="3999" dirty="0">
                <a:solidFill>
                  <a:srgbClr val="00B1BA"/>
                </a:solidFill>
                <a:latin typeface="Open Sans"/>
                <a:ea typeface="Open Sans"/>
                <a:cs typeface="Open Sans"/>
                <a:sym typeface="Open Sans"/>
              </a:rPr>
              <a:t>n</a:t>
            </a:r>
            <a:r>
              <a:rPr lang="en-US" sz="3999" dirty="0">
                <a:solidFill>
                  <a:srgbClr val="00B1BA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3999" dirty="0" err="1">
                <a:solidFill>
                  <a:srgbClr val="00B1BA"/>
                </a:solidFill>
                <a:latin typeface="Open Sans"/>
                <a:ea typeface="Open Sans"/>
                <a:cs typeface="Open Sans"/>
                <a:sym typeface="Open Sans"/>
              </a:rPr>
              <a:t>držet</a:t>
            </a:r>
            <a:r>
              <a:rPr lang="en-US" sz="3999" dirty="0">
                <a:solidFill>
                  <a:srgbClr val="00B1BA"/>
                </a:solidFill>
                <a:latin typeface="Open Sans"/>
                <a:ea typeface="Open Sans"/>
                <a:cs typeface="Open Sans"/>
                <a:sym typeface="Open Sans"/>
              </a:rPr>
              <a:t> u toho </a:t>
            </a:r>
            <a:r>
              <a:rPr lang="en-US" sz="3999" dirty="0" err="1">
                <a:solidFill>
                  <a:srgbClr val="00B1BA"/>
                </a:solidFill>
                <a:latin typeface="Open Sans"/>
                <a:ea typeface="Open Sans"/>
                <a:cs typeface="Open Sans"/>
                <a:sym typeface="Open Sans"/>
              </a:rPr>
              <a:t>oběma</a:t>
            </a:r>
            <a:r>
              <a:rPr lang="en-US" sz="3999" dirty="0">
                <a:solidFill>
                  <a:srgbClr val="00B1BA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B1BA"/>
                </a:solidFill>
                <a:latin typeface="Open Sans"/>
                <a:ea typeface="Open Sans"/>
                <a:cs typeface="Open Sans"/>
                <a:sym typeface="Open Sans"/>
              </a:rPr>
              <a:t>rukama</a:t>
            </a:r>
            <a:r>
              <a:rPr lang="en-US" sz="3999" dirty="0">
                <a:solidFill>
                  <a:srgbClr val="00B1BA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B1BA"/>
                </a:solidFill>
                <a:latin typeface="Open Sans"/>
                <a:ea typeface="Open Sans"/>
                <a:cs typeface="Open Sans"/>
                <a:sym typeface="Open Sans"/>
              </a:rPr>
              <a:t>hobíka</a:t>
            </a:r>
            <a:r>
              <a:rPr lang="en-US" sz="3999" dirty="0">
                <a:solidFill>
                  <a:srgbClr val="00B1BA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B1BA"/>
                </a:solidFill>
                <a:latin typeface="Open Sans"/>
                <a:ea typeface="Open Sans"/>
                <a:cs typeface="Open Sans"/>
                <a:sym typeface="Open Sans"/>
              </a:rPr>
              <a:t>mezi</a:t>
            </a:r>
            <a:r>
              <a:rPr lang="en-US" sz="3999" dirty="0">
                <a:solidFill>
                  <a:srgbClr val="00B1BA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999" dirty="0" err="1">
                <a:solidFill>
                  <a:srgbClr val="00B1BA"/>
                </a:solidFill>
                <a:latin typeface="Open Sans"/>
                <a:ea typeface="Open Sans"/>
                <a:cs typeface="Open Sans"/>
                <a:sym typeface="Open Sans"/>
              </a:rPr>
              <a:t>stehny</a:t>
            </a:r>
            <a:r>
              <a:rPr lang="en-US" sz="3999" dirty="0">
                <a:solidFill>
                  <a:srgbClr val="00B1BA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3999" b="1" dirty="0" err="1">
                <a:solidFill>
                  <a:srgbClr val="00B1B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Není</a:t>
            </a:r>
            <a:r>
              <a:rPr lang="en-US" sz="3999" b="1" dirty="0">
                <a:solidFill>
                  <a:srgbClr val="00B1B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to </a:t>
            </a:r>
            <a:r>
              <a:rPr lang="en-US" sz="3999" b="1" dirty="0" err="1">
                <a:solidFill>
                  <a:srgbClr val="00B1B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jednoduché</a:t>
            </a:r>
            <a:r>
              <a:rPr lang="en-US" sz="3999" b="1" dirty="0">
                <a:solidFill>
                  <a:srgbClr val="00B1B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4066" y="311747"/>
            <a:ext cx="6963494" cy="9663506"/>
            <a:chOff x="0" y="0"/>
            <a:chExt cx="812800" cy="11279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1127954"/>
            </a:xfrm>
            <a:custGeom>
              <a:avLst/>
              <a:gdLst/>
              <a:ahLst/>
              <a:cxnLst/>
              <a:rect l="l" t="t" r="r" b="b"/>
              <a:pathLst>
                <a:path w="812800" h="1127954">
                  <a:moveTo>
                    <a:pt x="609600" y="0"/>
                  </a:moveTo>
                  <a:lnTo>
                    <a:pt x="0" y="0"/>
                  </a:lnTo>
                  <a:lnTo>
                    <a:pt x="203200" y="1127954"/>
                  </a:lnTo>
                  <a:lnTo>
                    <a:pt x="812800" y="1127954"/>
                  </a:lnTo>
                  <a:lnTo>
                    <a:pt x="609600" y="0"/>
                  </a:lnTo>
                  <a:close/>
                </a:path>
              </a:pathLst>
            </a:custGeom>
            <a:blipFill>
              <a:blip r:embed="rId2"/>
              <a:stretch>
                <a:fillRect t="-31897" b="-31897"/>
              </a:stretch>
            </a:blipFill>
            <a:ln w="95250" cap="sq">
              <a:solidFill>
                <a:srgbClr val="00B1BA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662253" y="311747"/>
            <a:ext cx="6963494" cy="9663506"/>
            <a:chOff x="0" y="0"/>
            <a:chExt cx="812800" cy="112795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1127954"/>
            </a:xfrm>
            <a:custGeom>
              <a:avLst/>
              <a:gdLst/>
              <a:ahLst/>
              <a:cxnLst/>
              <a:rect l="l" t="t" r="r" b="b"/>
              <a:pathLst>
                <a:path w="812800" h="1127954">
                  <a:moveTo>
                    <a:pt x="609600" y="0"/>
                  </a:moveTo>
                  <a:lnTo>
                    <a:pt x="0" y="0"/>
                  </a:lnTo>
                  <a:lnTo>
                    <a:pt x="203200" y="1127954"/>
                  </a:lnTo>
                  <a:lnTo>
                    <a:pt x="812800" y="1127954"/>
                  </a:lnTo>
                  <a:lnTo>
                    <a:pt x="609600" y="0"/>
                  </a:lnTo>
                  <a:close/>
                </a:path>
              </a:pathLst>
            </a:custGeom>
            <a:blipFill>
              <a:blip r:embed="rId3"/>
              <a:stretch>
                <a:fillRect l="-1693" r="-1693"/>
              </a:stretch>
            </a:blipFill>
            <a:ln w="95250" cap="sq">
              <a:solidFill>
                <a:srgbClr val="00B1BA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083028" y="311747"/>
            <a:ext cx="6963494" cy="9663506"/>
            <a:chOff x="0" y="0"/>
            <a:chExt cx="812800" cy="112795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1127954"/>
            </a:xfrm>
            <a:custGeom>
              <a:avLst/>
              <a:gdLst/>
              <a:ahLst/>
              <a:cxnLst/>
              <a:rect l="l" t="t" r="r" b="b"/>
              <a:pathLst>
                <a:path w="812800" h="1127954">
                  <a:moveTo>
                    <a:pt x="609600" y="0"/>
                  </a:moveTo>
                  <a:lnTo>
                    <a:pt x="0" y="0"/>
                  </a:lnTo>
                  <a:lnTo>
                    <a:pt x="203200" y="1127954"/>
                  </a:lnTo>
                  <a:lnTo>
                    <a:pt x="812800" y="1127954"/>
                  </a:lnTo>
                  <a:lnTo>
                    <a:pt x="609600" y="0"/>
                  </a:lnTo>
                  <a:close/>
                </a:path>
              </a:pathLst>
            </a:custGeom>
            <a:blipFill>
              <a:blip r:embed="rId4"/>
              <a:stretch>
                <a:fillRect l="-522" r="-522"/>
              </a:stretch>
            </a:blipFill>
            <a:ln w="95250" cap="sq">
              <a:solidFill>
                <a:srgbClr val="00B1BA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957102" y="5143500"/>
            <a:ext cx="658031" cy="65803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59C61">
                <a:alpha val="86667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885287" y="5361376"/>
            <a:ext cx="658031" cy="65803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59C61">
                <a:alpha val="86667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59425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21394" y="620006"/>
            <a:ext cx="7758337" cy="9255560"/>
          </a:xfrm>
          <a:custGeom>
            <a:avLst/>
            <a:gdLst/>
            <a:ahLst/>
            <a:cxnLst/>
            <a:rect l="l" t="t" r="r" b="b"/>
            <a:pathLst>
              <a:path w="7758337" h="9255560">
                <a:moveTo>
                  <a:pt x="0" y="0"/>
                </a:moveTo>
                <a:lnTo>
                  <a:pt x="7758337" y="0"/>
                </a:lnTo>
                <a:lnTo>
                  <a:pt x="7758337" y="9255559"/>
                </a:lnTo>
                <a:lnTo>
                  <a:pt x="0" y="92555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12224745" y="5192674"/>
            <a:ext cx="237658" cy="23765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CAB8">
                <a:alpha val="85882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0" y="1905446"/>
            <a:ext cx="9444232" cy="121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Skok s hobíkem přes 1 překážku v co největší výšce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3546008"/>
            <a:ext cx="9144000" cy="183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 překážku se najíždí ve cvalu, jedna ruka drží hobíka, druhá otěže, které nesmí během skoku pustit.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91203" y="6358843"/>
            <a:ext cx="9153598" cy="208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00B1B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Zkuste si tipnout!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B1BA"/>
                </a:solidFill>
                <a:latin typeface="Open Sans"/>
                <a:ea typeface="Open Sans"/>
                <a:cs typeface="Open Sans"/>
                <a:sym typeface="Open Sans"/>
              </a:rPr>
              <a:t>Jakou výšku přeskakuje 12ti letá holka na fotografii?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14400" y="130427"/>
            <a:ext cx="8421602" cy="15946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 err="1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Skok</a:t>
            </a:r>
            <a:r>
              <a:rPr lang="cs-CZ" sz="9200" b="1" dirty="0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 mohutnosti</a:t>
            </a:r>
            <a:endParaRPr lang="en-US" sz="9200" b="1" dirty="0">
              <a:solidFill>
                <a:srgbClr val="00B1BA"/>
              </a:solidFill>
              <a:latin typeface="Alegreya Bold"/>
              <a:ea typeface="Alegreya Bold"/>
              <a:cs typeface="Alegreya Bold"/>
              <a:sym typeface="Alegreya Bo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1514645" y="5311503"/>
            <a:ext cx="237658" cy="237658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CAB8">
                <a:alpha val="85882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91203" y="8867093"/>
            <a:ext cx="9153598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00B1B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a) 118 cm    b) 132 cm    c) 140 cm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59425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728224" y="175627"/>
            <a:ext cx="7360976" cy="9864455"/>
          </a:xfrm>
          <a:custGeom>
            <a:avLst/>
            <a:gdLst/>
            <a:ahLst/>
            <a:cxnLst/>
            <a:rect l="l" t="t" r="r" b="b"/>
            <a:pathLst>
              <a:path w="7360976" h="9864455">
                <a:moveTo>
                  <a:pt x="0" y="0"/>
                </a:moveTo>
                <a:lnTo>
                  <a:pt x="7360976" y="0"/>
                </a:lnTo>
                <a:lnTo>
                  <a:pt x="7360976" y="9864456"/>
                </a:lnTo>
                <a:lnTo>
                  <a:pt x="0" y="98644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0" y="1905446"/>
            <a:ext cx="9444232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Jízda dle konkrétního zadání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-29009" y="2999636"/>
            <a:ext cx="9144000" cy="183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Musí obsahovat prvky předepsané pořadatelem, které musí být zajety v přesně daném pořadí.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943701" y="159703"/>
            <a:ext cx="4048601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B1BA"/>
                </a:solidFill>
                <a:latin typeface="Alegreya Bold"/>
                <a:ea typeface="Alegreya Bold"/>
                <a:cs typeface="Alegreya Bold"/>
                <a:sym typeface="Alegreya Bold"/>
              </a:rPr>
              <a:t>Drezúra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29009" y="5330086"/>
            <a:ext cx="9994021" cy="245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Ačkoliv se to nezdá, jedná se o fyzicky velmi náročnou disciplínu vyžadující dobrou fyzičku, vytrvalost, skvělou paměť a preciznost při provádění jednotlivých prvků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8279661"/>
            <a:ext cx="8925423" cy="121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Jednotlivé jízdy trvají nezřídka kdy přes 3 minuty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783</Words>
  <Application>Microsoft Office PowerPoint</Application>
  <PresentationFormat>Vlastní</PresentationFormat>
  <Paragraphs>52</Paragraphs>
  <Slides>16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3" baseType="lpstr">
      <vt:lpstr>Arial</vt:lpstr>
      <vt:lpstr>Alegreya</vt:lpstr>
      <vt:lpstr>Alegreya Bold</vt:lpstr>
      <vt:lpstr>Calibri</vt:lpstr>
      <vt:lpstr>Open Sans Bold</vt:lpstr>
      <vt:lpstr>Open Sans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Znáte hobbyhorsing?</dc:title>
  <dc:creator>Štembergová Jitka, Ing.</dc:creator>
  <cp:lastModifiedBy>Štembergová Jitka, Ing.</cp:lastModifiedBy>
  <cp:revision>6</cp:revision>
  <dcterms:created xsi:type="dcterms:W3CDTF">2006-08-16T00:00:00Z</dcterms:created>
  <dcterms:modified xsi:type="dcterms:W3CDTF">2024-10-30T10:42:38Z</dcterms:modified>
  <dc:identifier>DAGUMVRuacI</dc:identifier>
</cp:coreProperties>
</file>